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jVoJGgdA1Ms03PXOU3R7y0bqvH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F60477-94D4-4DFE-9191-9CF1C6916DCC}">
  <a:tblStyle styleId="{1BF60477-94D4-4DFE-9191-9CF1C6916DCC}"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6" Type="http://customschemas.google.com/relationships/presentationmetadata" Target="metadata"/><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1" Type="http://schemas.openxmlformats.org/officeDocument/2006/relationships/slide" Target="slides/slide16.xml"/><Relationship Id="rId3" Type="http://schemas.openxmlformats.org/officeDocument/2006/relationships/tableStyles" Target="tableStyles.xml"/><Relationship Id="rId25" Type="http://schemas.openxmlformats.org/officeDocument/2006/relationships/slide" Target="slides/slide20.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0" Type="http://schemas.openxmlformats.org/officeDocument/2006/relationships/slide" Target="slides/slide15.xml"/><Relationship Id="rId2" Type="http://schemas.openxmlformats.org/officeDocument/2006/relationships/presProps" Target="presProps.xml"/><Relationship Id="rId16" Type="http://schemas.openxmlformats.org/officeDocument/2006/relationships/slide" Target="slides/slide11.xml"/><Relationship Id="rId29" Type="http://schemas.openxmlformats.org/officeDocument/2006/relationships/customXml" Target="../customXml/item3.xml"/><Relationship Id="rId24" Type="http://schemas.openxmlformats.org/officeDocument/2006/relationships/slide" Target="slides/slide19.xml"/><Relationship Id="rId1" Type="http://schemas.openxmlformats.org/officeDocument/2006/relationships/theme" Target="theme/theme2.xml"/><Relationship Id="rId6" Type="http://schemas.openxmlformats.org/officeDocument/2006/relationships/slide" Target="slides/slide1.xml"/><Relationship Id="rId11" Type="http://schemas.openxmlformats.org/officeDocument/2006/relationships/slide" Target="slides/slide6.xml"/><Relationship Id="rId23" Type="http://schemas.openxmlformats.org/officeDocument/2006/relationships/slide" Target="slides/slide18.xml"/><Relationship Id="rId5" Type="http://schemas.openxmlformats.org/officeDocument/2006/relationships/notesMaster" Target="notesMasters/notesMaster1.xml"/><Relationship Id="rId15" Type="http://schemas.openxmlformats.org/officeDocument/2006/relationships/slide" Target="slides/slide10.xml"/><Relationship Id="rId28" Type="http://schemas.openxmlformats.org/officeDocument/2006/relationships/customXml" Target="../customXml/item2.xml"/><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7"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21c638d0b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1021c638d0b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21c638d0b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g1021c638d0b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f1a2ba9c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g29f1a2ba9c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9f1a2ba9c4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29f1a2ba9c4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9f1a2ba9c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g29f1a2ba9c4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f1a2ba9c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g29f1a2ba9c4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f1a2ba9c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29f1a2ba9c4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f1a2ba9c4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29f1a2ba9c4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9f1a2ba9c4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29f1a2ba9c4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d4dab7b01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fd4dab7b01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f1a2ba9c4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29f1a2ba9c4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f1a2ba9c4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g29f1a2ba9c4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21c638d0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g1021c638d0b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21c638d0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g1021c638d0b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21c638d0b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g1021c638d0b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21c638d0b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 name="Google Shape;133;g1021c638d0b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21c638d0b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g1021c638d0b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0"/>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r>
              <a:rPr lang="en-US"/>
              <a:t>4</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9"/>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0"/>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1"/>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22"/>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3"/>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4"/>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5"/>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6"/>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27"/>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8"/>
          <p:cNvSpPr/>
          <p:nvPr>
            <p:ph idx="2" type="pic"/>
          </p:nvPr>
        </p:nvSpPr>
        <p:spPr>
          <a:xfrm>
            <a:off x="5183188" y="987425"/>
            <a:ext cx="6172200" cy="4873625"/>
          </a:xfrm>
          <a:prstGeom prst="rect">
            <a:avLst/>
          </a:prstGeom>
          <a:noFill/>
          <a:ln>
            <a:noFill/>
          </a:ln>
        </p:spPr>
      </p:sp>
      <p:sp>
        <p:nvSpPr>
          <p:cNvPr id="67" name="Google Shape;67;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28"/>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19"/>
          <p:cNvSpPr txBox="1"/>
          <p:nvPr/>
        </p:nvSpPr>
        <p:spPr>
          <a:xfrm>
            <a:off x="838200" y="88126"/>
            <a:ext cx="122392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Unibuc Robotics</a:t>
            </a:r>
            <a:endParaRPr b="0" i="0" sz="1400" u="none" cap="none" strike="noStrike">
              <a:solidFill>
                <a:srgbClr val="000000"/>
              </a:solidFill>
              <a:latin typeface="Arial"/>
              <a:ea typeface="Arial"/>
              <a:cs typeface="Arial"/>
              <a:sym typeface="Arial"/>
            </a:endParaRPr>
          </a:p>
        </p:txBody>
      </p:sp>
      <p:sp>
        <p:nvSpPr>
          <p:cNvPr id="12" name="Google Shape;12;p19"/>
          <p:cNvSpPr txBox="1"/>
          <p:nvPr/>
        </p:nvSpPr>
        <p:spPr>
          <a:xfrm>
            <a:off x="10372575" y="88125"/>
            <a:ext cx="9810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202</a:t>
            </a:r>
            <a:r>
              <a:rPr b="1" lang="en-US" sz="1200">
                <a:solidFill>
                  <a:schemeClr val="dk1"/>
                </a:solidFill>
                <a:latin typeface="Calibri"/>
                <a:ea typeface="Calibri"/>
                <a:cs typeface="Calibri"/>
                <a:sym typeface="Calibri"/>
              </a:rPr>
              <a:t>3</a:t>
            </a:r>
            <a:r>
              <a:rPr b="1" i="0" lang="en-US" sz="1200" u="none" cap="none" strike="noStrike">
                <a:solidFill>
                  <a:schemeClr val="dk1"/>
                </a:solidFill>
                <a:latin typeface="Calibri"/>
                <a:ea typeface="Calibri"/>
                <a:cs typeface="Calibri"/>
                <a:sym typeface="Calibri"/>
              </a:rPr>
              <a:t> - 202</a:t>
            </a:r>
            <a:r>
              <a:rPr b="1" lang="en-US" sz="1200">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3" name="Google Shape;13;p19"/>
          <p:cNvSpPr txBox="1"/>
          <p:nvPr/>
        </p:nvSpPr>
        <p:spPr>
          <a:xfrm>
            <a:off x="838199" y="6400412"/>
            <a:ext cx="17417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Introduction to Robotics</a:t>
            </a:r>
            <a:endParaRPr b="0" i="0" sz="1400" u="none" cap="none" strike="noStrike">
              <a:solidFill>
                <a:srgbClr val="000000"/>
              </a:solidFill>
              <a:latin typeface="Arial"/>
              <a:ea typeface="Arial"/>
              <a:cs typeface="Arial"/>
              <a:sym typeface="Arial"/>
            </a:endParaRPr>
          </a:p>
        </p:txBody>
      </p:sp>
      <p:sp>
        <p:nvSpPr>
          <p:cNvPr id="14" name="Google Shape;14;p19"/>
          <p:cNvSpPr txBox="1"/>
          <p:nvPr/>
        </p:nvSpPr>
        <p:spPr>
          <a:xfrm>
            <a:off x="10372698" y="6420937"/>
            <a:ext cx="98110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Course no. </a:t>
            </a:r>
            <a:r>
              <a:rPr b="1" lang="en-US" sz="1200">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ndrei.dumitriu@fmi.unibuc.r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youtube.com/watch?v=c1Eo2ClsUNo&amp;list=PLFglUCrrcNc9SgeOwUdVLGXj5Gal2zP74&amp;index=1" TargetMode="External"/><Relationship Id="rId4" Type="http://schemas.openxmlformats.org/officeDocument/2006/relationships/hyperlink" Target="https://www.youtube.com/watch?v=0Q7ne7NkmzM&amp;list=PLFglUCrrcNc8-yT_D4yHQ1Xn0mK7rZQo1" TargetMode="External"/><Relationship Id="rId5" Type="http://schemas.openxmlformats.org/officeDocument/2006/relationships/hyperlink" Target="https://www.youtube.com/watch?v=eAwrP_glbrc&amp;list=PLFglUCrrcNc8UePTEi0YEC8yV1t7EBdC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sparkfun.com/datasheets/LCD/HD44780.pdf" TargetMode="External"/><Relationship Id="rId4" Type="http://schemas.openxmlformats.org/officeDocument/2006/relationships/hyperlink" Target="https://xantorohara.github.io/led-matrix-editor/" TargetMode="External"/><Relationship Id="rId5" Type="http://schemas.openxmlformats.org/officeDocument/2006/relationships/hyperlink" Target="https://www.baldengineer.com/arduino-f-macro.html" TargetMode="External"/><Relationship Id="rId6" Type="http://schemas.openxmlformats.org/officeDocument/2006/relationships/hyperlink" Target="https://omerk.github.io/lcdcharg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asciitable.com/" TargetMode="External"/><Relationship Id="rId4" Type="http://schemas.openxmlformats.org/officeDocument/2006/relationships/image" Target="../media/image3.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sparkfun.com/datasheets/LCD/HD44780.pdf" TargetMode="External"/><Relationship Id="rId4" Type="http://schemas.openxmlformats.org/officeDocument/2006/relationships/image" Target="../media/image18.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4800"/>
              <a:buFont typeface="Arial"/>
              <a:buNone/>
            </a:pPr>
            <a:r>
              <a:rPr lang="en-US">
                <a:solidFill>
                  <a:srgbClr val="000000"/>
                </a:solidFill>
                <a:latin typeface="Arial"/>
                <a:ea typeface="Arial"/>
                <a:cs typeface="Arial"/>
                <a:sym typeface="Arial"/>
              </a:rPr>
              <a:t>Introduction to Robotics</a:t>
            </a:r>
            <a:br>
              <a:rPr lang="en-US">
                <a:solidFill>
                  <a:srgbClr val="000000"/>
                </a:solidFill>
                <a:latin typeface="Arial"/>
                <a:ea typeface="Arial"/>
                <a:cs typeface="Arial"/>
                <a:sym typeface="Arial"/>
              </a:rPr>
            </a:br>
            <a:r>
              <a:rPr b="0" lang="en-US" sz="4800" strike="noStrike">
                <a:solidFill>
                  <a:srgbClr val="000000"/>
                </a:solidFill>
                <a:latin typeface="Arial"/>
                <a:ea typeface="Arial"/>
                <a:cs typeface="Arial"/>
                <a:sym typeface="Arial"/>
              </a:rPr>
              <a:t>Course no. </a:t>
            </a:r>
            <a:r>
              <a:rPr lang="en-US">
                <a:solidFill>
                  <a:srgbClr val="000000"/>
                </a:solidFill>
                <a:latin typeface="Arial"/>
                <a:ea typeface="Arial"/>
                <a:cs typeface="Arial"/>
                <a:sym typeface="Arial"/>
              </a:rPr>
              <a:t>8</a:t>
            </a:r>
            <a:br>
              <a:rPr b="0" lang="en-US" sz="4800" strike="noStrike">
                <a:solidFill>
                  <a:srgbClr val="000000"/>
                </a:solidFill>
                <a:latin typeface="Arial"/>
                <a:ea typeface="Arial"/>
                <a:cs typeface="Arial"/>
                <a:sym typeface="Arial"/>
              </a:rPr>
            </a:br>
            <a:endParaRPr/>
          </a:p>
        </p:txBody>
      </p:sp>
      <p:sp>
        <p:nvSpPr>
          <p:cNvPr id="88" name="Google Shape;88;p1"/>
          <p:cNvSpPr txBox="1"/>
          <p:nvPr>
            <p:ph idx="1" type="subTitle"/>
          </p:nvPr>
        </p:nvSpPr>
        <p:spPr>
          <a:xfrm>
            <a:off x="1524000" y="3295877"/>
            <a:ext cx="9144000" cy="1137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00000"/>
              </a:buClr>
              <a:buSzPts val="2000"/>
              <a:buNone/>
            </a:pPr>
            <a:r>
              <a:rPr lang="en-US" sz="2000">
                <a:solidFill>
                  <a:srgbClr val="000000"/>
                </a:solidFill>
                <a:latin typeface="Arial"/>
                <a:ea typeface="Arial"/>
                <a:cs typeface="Arial"/>
                <a:sym typeface="Arial"/>
              </a:rPr>
              <a:t>Andrei Dumitriu</a:t>
            </a:r>
            <a:endParaRPr/>
          </a:p>
          <a:p>
            <a:pPr indent="0" lvl="0" marL="0" rtl="0" algn="ctr">
              <a:lnSpc>
                <a:spcPct val="90000"/>
              </a:lnSpc>
              <a:spcBef>
                <a:spcPts val="799"/>
              </a:spcBef>
              <a:spcAft>
                <a:spcPts val="0"/>
              </a:spcAft>
              <a:buClr>
                <a:srgbClr val="000000"/>
              </a:buClr>
              <a:buSzPts val="2000"/>
              <a:buNone/>
            </a:pPr>
            <a:r>
              <a:rPr lang="en-US" sz="2000" u="sng">
                <a:solidFill>
                  <a:srgbClr val="000000"/>
                </a:solidFill>
                <a:latin typeface="Arial"/>
                <a:ea typeface="Arial"/>
                <a:cs typeface="Arial"/>
                <a:sym typeface="Arial"/>
                <a:hlinkClick r:id="rId3">
                  <a:extLst>
                    <a:ext uri="{A12FA001-AC4F-418D-AE19-62706E023703}">
                      <ahyp:hlinkClr val="tx"/>
                    </a:ext>
                  </a:extLst>
                </a:hlinkClick>
              </a:rPr>
              <a:t>andrei.dumitriu@fmi.unibuc.ro</a:t>
            </a:r>
            <a:endParaRPr sz="2000"/>
          </a:p>
        </p:txBody>
      </p:sp>
      <p:sp>
        <p:nvSpPr>
          <p:cNvPr id="89" name="Google Shape;89;p1"/>
          <p:cNvSpPr txBox="1"/>
          <p:nvPr/>
        </p:nvSpPr>
        <p:spPr>
          <a:xfrm>
            <a:off x="3614744" y="4702629"/>
            <a:ext cx="4962600" cy="140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Faculty of Mathematics and Computer Science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University of Bucharest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021c638d0b_0_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Liquid Crystal Display </a:t>
            </a:r>
            <a:endParaRPr/>
          </a:p>
        </p:txBody>
      </p:sp>
      <p:sp>
        <p:nvSpPr>
          <p:cNvPr id="152" name="Google Shape;152;g1021c638d0b_0_50"/>
          <p:cNvSpPr txBox="1"/>
          <p:nvPr>
            <p:ph idx="1" type="body"/>
          </p:nvPr>
        </p:nvSpPr>
        <p:spPr>
          <a:xfrm>
            <a:off x="838200" y="1825625"/>
            <a:ext cx="52953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lang="en-US"/>
              <a:t>LCD can be interfaced with the microcontroller in two modes, 8 bit and 4 bit. Here we interface with the 4 bit. The tradeoff is speed, as we send half as much data in one go, but we gain a reduced number of wires.</a:t>
            </a:r>
            <a:endParaRPr/>
          </a:p>
        </p:txBody>
      </p:sp>
      <p:pic>
        <p:nvPicPr>
          <p:cNvPr id="153" name="Google Shape;153;g1021c638d0b_0_50"/>
          <p:cNvPicPr preferRelativeResize="0"/>
          <p:nvPr/>
        </p:nvPicPr>
        <p:blipFill rotWithShape="1">
          <a:blip r:embed="rId3">
            <a:alphaModFix/>
          </a:blip>
          <a:srcRect b="0" l="0" r="0" t="0"/>
          <a:stretch/>
        </p:blipFill>
        <p:spPr>
          <a:xfrm>
            <a:off x="6133500" y="1505350"/>
            <a:ext cx="5943600" cy="2971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021c638d0b_0_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Liquid Crystal Display </a:t>
            </a:r>
            <a:endParaRPr/>
          </a:p>
        </p:txBody>
      </p:sp>
      <p:sp>
        <p:nvSpPr>
          <p:cNvPr id="159" name="Google Shape;159;g1021c638d0b_0_64"/>
          <p:cNvSpPr txBox="1"/>
          <p:nvPr>
            <p:ph idx="1" type="body"/>
          </p:nvPr>
        </p:nvSpPr>
        <p:spPr>
          <a:xfrm>
            <a:off x="838200" y="1825625"/>
            <a:ext cx="5295300" cy="435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SzPct val="39285"/>
              <a:buNone/>
            </a:pPr>
            <a:r>
              <a:rPr lang="en-US"/>
              <a:t>Compatible LCD screens are manufactured in several standard configurations. Common sizes are one row of eight characters (8×1), and 16×2, 20×2 and 20×4 formats. Larger custom sizes are made with 32, 40 and 80 characters and with 1, 2, 4 or 8 lines. The most commonly manufactured larger configuration is 40×4 characters, which requires two individually addressable HD44780 controllers with expansion chips as a single HD44780 chip can only address up to 80 characters.</a:t>
            </a:r>
            <a:endParaRPr/>
          </a:p>
        </p:txBody>
      </p:sp>
      <p:pic>
        <p:nvPicPr>
          <p:cNvPr id="160" name="Google Shape;160;g1021c638d0b_0_64"/>
          <p:cNvPicPr preferRelativeResize="0"/>
          <p:nvPr/>
        </p:nvPicPr>
        <p:blipFill rotWithShape="1">
          <a:blip r:embed="rId3">
            <a:alphaModFix/>
          </a:blip>
          <a:srcRect b="0" l="0" r="0" t="0"/>
          <a:stretch/>
        </p:blipFill>
        <p:spPr>
          <a:xfrm>
            <a:off x="6285900" y="1843225"/>
            <a:ext cx="5753700" cy="3265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9f1a2ba9c4_0_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16x16 game on a 8x8 LED Matrix</a:t>
            </a:r>
            <a:endParaRPr/>
          </a:p>
        </p:txBody>
      </p:sp>
      <p:sp>
        <p:nvSpPr>
          <p:cNvPr id="166" name="Google Shape;166;g29f1a2ba9c4_0_6"/>
          <p:cNvSpPr txBox="1"/>
          <p:nvPr>
            <p:ph idx="1" type="body"/>
          </p:nvPr>
        </p:nvSpPr>
        <p:spPr>
          <a:xfrm>
            <a:off x="838200" y="1825625"/>
            <a:ext cx="5295300" cy="4351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90000"/>
              </a:lnSpc>
              <a:spcBef>
                <a:spcPts val="0"/>
              </a:spcBef>
              <a:spcAft>
                <a:spcPts val="0"/>
              </a:spcAft>
              <a:buSzPct val="39285"/>
              <a:buNone/>
            </a:pPr>
            <a:r>
              <a:rPr b="1" lang="en-US"/>
              <a:t>Fog of War / Field of View</a:t>
            </a:r>
            <a:endParaRPr b="1"/>
          </a:p>
          <a:p>
            <a:pPr indent="0" lvl="0" marL="0" rtl="0" algn="l">
              <a:lnSpc>
                <a:spcPct val="90000"/>
              </a:lnSpc>
              <a:spcBef>
                <a:spcPts val="0"/>
              </a:spcBef>
              <a:spcAft>
                <a:spcPts val="0"/>
              </a:spcAft>
              <a:buSzPct val="39285"/>
              <a:buNone/>
            </a:pPr>
            <a:r>
              <a:t/>
            </a:r>
            <a:endParaRPr/>
          </a:p>
          <a:p>
            <a:pPr indent="0" lvl="0" marL="0" rtl="0" algn="l">
              <a:spcBef>
                <a:spcPts val="0"/>
              </a:spcBef>
              <a:spcAft>
                <a:spcPts val="0"/>
              </a:spcAft>
              <a:buClr>
                <a:schemeClr val="dk1"/>
              </a:buClr>
              <a:buSzPct val="39285"/>
              <a:buFont typeface="Arial"/>
              <a:buNone/>
            </a:pPr>
            <a:r>
              <a:rPr lang="en-US"/>
              <a:t>[[0, 0, 0, 0, 0, 0, 0, 1, 1, 0, 0, 0, 0, 0, 0, 0],</a:t>
            </a:r>
            <a:endParaRPr/>
          </a:p>
          <a:p>
            <a:pPr indent="0" lvl="0" marL="0" rtl="0" algn="l">
              <a:spcBef>
                <a:spcPts val="0"/>
              </a:spcBef>
              <a:spcAft>
                <a:spcPts val="0"/>
              </a:spcAft>
              <a:buClr>
                <a:schemeClr val="dk1"/>
              </a:buClr>
              <a:buSzPct val="39285"/>
              <a:buFont typeface="Arial"/>
              <a:buNone/>
            </a:pPr>
            <a:r>
              <a:rPr lang="en-US"/>
              <a:t> [0, 0, 0, 0, 0, 0, 1, 0, 0, 1, 0, 0, 0, 0, 0, 0],</a:t>
            </a:r>
            <a:endParaRPr/>
          </a:p>
          <a:p>
            <a:pPr indent="0" lvl="0" marL="0" rtl="0" algn="l">
              <a:spcBef>
                <a:spcPts val="0"/>
              </a:spcBef>
              <a:spcAft>
                <a:spcPts val="0"/>
              </a:spcAft>
              <a:buClr>
                <a:schemeClr val="dk1"/>
              </a:buClr>
              <a:buSzPct val="39285"/>
              <a:buFont typeface="Arial"/>
              <a:buNone/>
            </a:pPr>
            <a:r>
              <a:rPr lang="en-US"/>
              <a:t> [0, 0, 0, 0, 0, 1, 0, 0, 0, 0, 1, 0, 0, 0, 0, 0],</a:t>
            </a:r>
            <a:endParaRPr/>
          </a:p>
          <a:p>
            <a:pPr indent="0" lvl="0" marL="0" rtl="0" algn="l">
              <a:spcBef>
                <a:spcPts val="0"/>
              </a:spcBef>
              <a:spcAft>
                <a:spcPts val="0"/>
              </a:spcAft>
              <a:buClr>
                <a:schemeClr val="dk1"/>
              </a:buClr>
              <a:buSzPct val="39285"/>
              <a:buFont typeface="Arial"/>
              <a:buNone/>
            </a:pPr>
            <a:r>
              <a:rPr lang="en-US"/>
              <a:t> [0, 0, 0, 0, 1, 0, 0, 0, 0, 0, 0, 1, 0, 0, 0, 0],</a:t>
            </a:r>
            <a:endParaRPr/>
          </a:p>
          <a:p>
            <a:pPr indent="0" lvl="0" marL="0" rtl="0" algn="l">
              <a:spcBef>
                <a:spcPts val="0"/>
              </a:spcBef>
              <a:spcAft>
                <a:spcPts val="0"/>
              </a:spcAft>
              <a:buClr>
                <a:schemeClr val="dk1"/>
              </a:buClr>
              <a:buSzPct val="39285"/>
              <a:buFont typeface="Arial"/>
              <a:buNone/>
            </a:pPr>
            <a:r>
              <a:rPr lang="en-US"/>
              <a:t> [0, 0, 0, 1, 0, 0, 0, 0, 0, 0, 0, 0, 1, 0, 0, 0],</a:t>
            </a:r>
            <a:endParaRPr/>
          </a:p>
          <a:p>
            <a:pPr indent="0" lvl="0" marL="0" rtl="0" algn="l">
              <a:spcBef>
                <a:spcPts val="0"/>
              </a:spcBef>
              <a:spcAft>
                <a:spcPts val="0"/>
              </a:spcAft>
              <a:buClr>
                <a:schemeClr val="dk1"/>
              </a:buClr>
              <a:buSzPct val="39285"/>
              <a:buFont typeface="Arial"/>
              <a:buNone/>
            </a:pPr>
            <a:r>
              <a:rPr lang="en-US"/>
              <a:t> [0, 0, 1, 0, 0, 0, 0, 0, 0, 0, 0, 0, 0, 1, 0, 0],</a:t>
            </a:r>
            <a:endParaRPr/>
          </a:p>
          <a:p>
            <a:pPr indent="0" lvl="0" marL="0" rtl="0" algn="l">
              <a:spcBef>
                <a:spcPts val="0"/>
              </a:spcBef>
              <a:spcAft>
                <a:spcPts val="0"/>
              </a:spcAft>
              <a:buClr>
                <a:schemeClr val="dk1"/>
              </a:buClr>
              <a:buSzPct val="39285"/>
              <a:buFont typeface="Arial"/>
              <a:buNone/>
            </a:pPr>
            <a:r>
              <a:rPr lang="en-US"/>
              <a:t> [0, 1, 0, 0, 0, 0, 0, 0, 0, 0, 0, 0, 0, 0, 1, 0],</a:t>
            </a:r>
            <a:endParaRPr/>
          </a:p>
          <a:p>
            <a:pPr indent="0" lvl="0" marL="0" rtl="0" algn="l">
              <a:spcBef>
                <a:spcPts val="0"/>
              </a:spcBef>
              <a:spcAft>
                <a:spcPts val="0"/>
              </a:spcAft>
              <a:buClr>
                <a:schemeClr val="dk1"/>
              </a:buClr>
              <a:buSzPct val="39285"/>
              <a:buFont typeface="Arial"/>
              <a:buNone/>
            </a:pPr>
            <a:r>
              <a:rPr lang="en-US"/>
              <a:t> [1, 0, 0, 0, 0, 0, 0, 0, 0, 0, 0, 0, 0, 0, 0, 1],</a:t>
            </a:r>
            <a:endParaRPr/>
          </a:p>
          <a:p>
            <a:pPr indent="0" lvl="0" marL="0" rtl="0" algn="l">
              <a:spcBef>
                <a:spcPts val="0"/>
              </a:spcBef>
              <a:spcAft>
                <a:spcPts val="0"/>
              </a:spcAft>
              <a:buClr>
                <a:schemeClr val="dk1"/>
              </a:buClr>
              <a:buSzPct val="39285"/>
              <a:buFont typeface="Arial"/>
              <a:buNone/>
            </a:pPr>
            <a:r>
              <a:rPr lang="en-US"/>
              <a:t> [1, 0, 0, 0, 0, 0, 0, 0, 0, 0, 0, 0, 0, 0, 0, 1],</a:t>
            </a:r>
            <a:endParaRPr/>
          </a:p>
          <a:p>
            <a:pPr indent="0" lvl="0" marL="0" rtl="0" algn="l">
              <a:spcBef>
                <a:spcPts val="0"/>
              </a:spcBef>
              <a:spcAft>
                <a:spcPts val="0"/>
              </a:spcAft>
              <a:buClr>
                <a:schemeClr val="dk1"/>
              </a:buClr>
              <a:buSzPct val="39285"/>
              <a:buFont typeface="Arial"/>
              <a:buNone/>
            </a:pPr>
            <a:r>
              <a:rPr lang="en-US"/>
              <a:t> [0, 1, 0, 0, 0, 0, 0, 0, 0, 0, 0, 0, 0, 0, 1, 0],</a:t>
            </a:r>
            <a:endParaRPr/>
          </a:p>
          <a:p>
            <a:pPr indent="0" lvl="0" marL="0" rtl="0" algn="l">
              <a:spcBef>
                <a:spcPts val="0"/>
              </a:spcBef>
              <a:spcAft>
                <a:spcPts val="0"/>
              </a:spcAft>
              <a:buClr>
                <a:schemeClr val="dk1"/>
              </a:buClr>
              <a:buSzPct val="39285"/>
              <a:buFont typeface="Arial"/>
              <a:buNone/>
            </a:pPr>
            <a:r>
              <a:rPr lang="en-US"/>
              <a:t> [0, 0, 1, 0, 0, 0, 0, 0, 0, 0, 0, 0, 0, 1, 0, 0],</a:t>
            </a:r>
            <a:endParaRPr/>
          </a:p>
          <a:p>
            <a:pPr indent="0" lvl="0" marL="0" rtl="0" algn="l">
              <a:spcBef>
                <a:spcPts val="0"/>
              </a:spcBef>
              <a:spcAft>
                <a:spcPts val="0"/>
              </a:spcAft>
              <a:buClr>
                <a:schemeClr val="dk1"/>
              </a:buClr>
              <a:buSzPct val="39285"/>
              <a:buFont typeface="Arial"/>
              <a:buNone/>
            </a:pPr>
            <a:r>
              <a:rPr lang="en-US"/>
              <a:t> [0, 0, 0, 1, 0, 0, 0, 0, 0, 0, 0, 0, 1, 0, 0, 0],</a:t>
            </a:r>
            <a:endParaRPr/>
          </a:p>
          <a:p>
            <a:pPr indent="0" lvl="0" marL="0" rtl="0" algn="l">
              <a:spcBef>
                <a:spcPts val="0"/>
              </a:spcBef>
              <a:spcAft>
                <a:spcPts val="0"/>
              </a:spcAft>
              <a:buClr>
                <a:schemeClr val="dk1"/>
              </a:buClr>
              <a:buSzPct val="39285"/>
              <a:buFont typeface="Arial"/>
              <a:buNone/>
            </a:pPr>
            <a:r>
              <a:rPr lang="en-US"/>
              <a:t> [0, 0, 0, 0, 1, 0, 0, 0, 0, 0, 0, 1, 0, 0, 0, 0],</a:t>
            </a:r>
            <a:endParaRPr/>
          </a:p>
          <a:p>
            <a:pPr indent="0" lvl="0" marL="0" rtl="0" algn="l">
              <a:spcBef>
                <a:spcPts val="0"/>
              </a:spcBef>
              <a:spcAft>
                <a:spcPts val="0"/>
              </a:spcAft>
              <a:buClr>
                <a:schemeClr val="dk1"/>
              </a:buClr>
              <a:buSzPct val="39285"/>
              <a:buFont typeface="Arial"/>
              <a:buNone/>
            </a:pPr>
            <a:r>
              <a:rPr lang="en-US"/>
              <a:t> [0, 0, 0, 0, 0, 1, 0, 0, 0, 0, 1, 0, 0, 0, 0, 0],</a:t>
            </a:r>
            <a:endParaRPr/>
          </a:p>
          <a:p>
            <a:pPr indent="0" lvl="0" marL="0" rtl="0" algn="l">
              <a:spcBef>
                <a:spcPts val="0"/>
              </a:spcBef>
              <a:spcAft>
                <a:spcPts val="0"/>
              </a:spcAft>
              <a:buClr>
                <a:schemeClr val="dk1"/>
              </a:buClr>
              <a:buSzPct val="39285"/>
              <a:buFont typeface="Arial"/>
              <a:buNone/>
            </a:pPr>
            <a:r>
              <a:rPr lang="en-US"/>
              <a:t> [0, 0, 0, 0, 0, 0, 1, 0, 0, 1, 0, 0, 0, 0, 0, 0],</a:t>
            </a:r>
            <a:endParaRPr/>
          </a:p>
          <a:p>
            <a:pPr indent="0" lvl="0" marL="0" rtl="0" algn="l">
              <a:spcBef>
                <a:spcPts val="0"/>
              </a:spcBef>
              <a:spcAft>
                <a:spcPts val="0"/>
              </a:spcAft>
              <a:buSzPct val="39285"/>
              <a:buNone/>
            </a:pPr>
            <a:r>
              <a:rPr lang="en-US"/>
              <a:t> [0, 0, 0, 0, 0, 0, 0, 1, 1, 0, 0, 0, 0, 0, 0, 0]]</a:t>
            </a:r>
            <a:endParaRPr/>
          </a:p>
        </p:txBody>
      </p:sp>
      <p:pic>
        <p:nvPicPr>
          <p:cNvPr id="167" name="Google Shape;167;g29f1a2ba9c4_0_6"/>
          <p:cNvPicPr preferRelativeResize="0"/>
          <p:nvPr/>
        </p:nvPicPr>
        <p:blipFill>
          <a:blip r:embed="rId3">
            <a:alphaModFix/>
          </a:blip>
          <a:stretch>
            <a:fillRect/>
          </a:stretch>
        </p:blipFill>
        <p:spPr>
          <a:xfrm>
            <a:off x="6580125" y="1570037"/>
            <a:ext cx="4888908" cy="4862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9f1a2ba9c4_0_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16x16 game on a 8x8 LED Matrix</a:t>
            </a:r>
            <a:endParaRPr/>
          </a:p>
        </p:txBody>
      </p:sp>
      <p:sp>
        <p:nvSpPr>
          <p:cNvPr id="173" name="Google Shape;173;g29f1a2ba9c4_0_15"/>
          <p:cNvSpPr txBox="1"/>
          <p:nvPr>
            <p:ph idx="1" type="body"/>
          </p:nvPr>
        </p:nvSpPr>
        <p:spPr>
          <a:xfrm>
            <a:off x="838200" y="1825625"/>
            <a:ext cx="52953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b="1" lang="en-US"/>
              <a:t>Fog of War / Field of View</a:t>
            </a:r>
            <a:endParaRPr b="1"/>
          </a:p>
          <a:p>
            <a:pPr indent="0" lvl="0" marL="0" rtl="0" algn="l">
              <a:lnSpc>
                <a:spcPct val="90000"/>
              </a:lnSpc>
              <a:spcBef>
                <a:spcPts val="0"/>
              </a:spcBef>
              <a:spcAft>
                <a:spcPts val="0"/>
              </a:spcAft>
              <a:buSzPts val="1100"/>
              <a:buNone/>
            </a:pPr>
            <a:r>
              <a:t/>
            </a:r>
            <a:endParaRPr b="1"/>
          </a:p>
        </p:txBody>
      </p:sp>
      <p:pic>
        <p:nvPicPr>
          <p:cNvPr id="174" name="Google Shape;174;g29f1a2ba9c4_0_15"/>
          <p:cNvPicPr preferRelativeResize="0"/>
          <p:nvPr/>
        </p:nvPicPr>
        <p:blipFill>
          <a:blip r:embed="rId3">
            <a:alphaModFix/>
          </a:blip>
          <a:stretch>
            <a:fillRect/>
          </a:stretch>
        </p:blipFill>
        <p:spPr>
          <a:xfrm>
            <a:off x="6874250" y="1624025"/>
            <a:ext cx="4780326" cy="4754399"/>
          </a:xfrm>
          <a:prstGeom prst="rect">
            <a:avLst/>
          </a:prstGeom>
          <a:noFill/>
          <a:ln>
            <a:noFill/>
          </a:ln>
        </p:spPr>
      </p:pic>
      <p:pic>
        <p:nvPicPr>
          <p:cNvPr id="175" name="Google Shape;175;g29f1a2ba9c4_0_15"/>
          <p:cNvPicPr preferRelativeResize="0"/>
          <p:nvPr/>
        </p:nvPicPr>
        <p:blipFill>
          <a:blip r:embed="rId4">
            <a:alphaModFix/>
          </a:blip>
          <a:stretch>
            <a:fillRect/>
          </a:stretch>
        </p:blipFill>
        <p:spPr>
          <a:xfrm>
            <a:off x="838188" y="2690675"/>
            <a:ext cx="3495675" cy="3486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9f1a2ba9c4_0_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16x16 game on a 8x8 LED Matrix</a:t>
            </a:r>
            <a:endParaRPr/>
          </a:p>
        </p:txBody>
      </p:sp>
      <p:sp>
        <p:nvSpPr>
          <p:cNvPr id="181" name="Google Shape;181;g29f1a2ba9c4_0_22"/>
          <p:cNvSpPr txBox="1"/>
          <p:nvPr>
            <p:ph idx="1" type="body"/>
          </p:nvPr>
        </p:nvSpPr>
        <p:spPr>
          <a:xfrm>
            <a:off x="838200" y="1825625"/>
            <a:ext cx="52953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b="1" lang="en-US"/>
              <a:t>Fog of War / Field of View</a:t>
            </a:r>
            <a:endParaRPr/>
          </a:p>
        </p:txBody>
      </p:sp>
      <p:pic>
        <p:nvPicPr>
          <p:cNvPr id="182" name="Google Shape;182;g29f1a2ba9c4_0_22"/>
          <p:cNvPicPr preferRelativeResize="0"/>
          <p:nvPr/>
        </p:nvPicPr>
        <p:blipFill>
          <a:blip r:embed="rId3">
            <a:alphaModFix/>
          </a:blip>
          <a:stretch>
            <a:fillRect/>
          </a:stretch>
        </p:blipFill>
        <p:spPr>
          <a:xfrm>
            <a:off x="6743754" y="1708700"/>
            <a:ext cx="4610049" cy="4585051"/>
          </a:xfrm>
          <a:prstGeom prst="rect">
            <a:avLst/>
          </a:prstGeom>
          <a:noFill/>
          <a:ln>
            <a:noFill/>
          </a:ln>
        </p:spPr>
      </p:pic>
      <p:pic>
        <p:nvPicPr>
          <p:cNvPr id="183" name="Google Shape;183;g29f1a2ba9c4_0_22"/>
          <p:cNvPicPr preferRelativeResize="0"/>
          <p:nvPr/>
        </p:nvPicPr>
        <p:blipFill>
          <a:blip r:embed="rId4">
            <a:alphaModFix/>
          </a:blip>
          <a:stretch>
            <a:fillRect/>
          </a:stretch>
        </p:blipFill>
        <p:spPr>
          <a:xfrm>
            <a:off x="838200" y="2662088"/>
            <a:ext cx="3514725" cy="3514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9f1a2ba9c4_0_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16x16 game on a 8x8 LED Matrix</a:t>
            </a:r>
            <a:endParaRPr/>
          </a:p>
        </p:txBody>
      </p:sp>
      <p:sp>
        <p:nvSpPr>
          <p:cNvPr id="189" name="Google Shape;189;g29f1a2ba9c4_0_39"/>
          <p:cNvSpPr txBox="1"/>
          <p:nvPr>
            <p:ph idx="1" type="body"/>
          </p:nvPr>
        </p:nvSpPr>
        <p:spPr>
          <a:xfrm>
            <a:off x="838200" y="1825625"/>
            <a:ext cx="52953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b="1" lang="en-US"/>
              <a:t>Multiple Rooms</a:t>
            </a:r>
            <a:endParaRPr/>
          </a:p>
        </p:txBody>
      </p:sp>
      <p:pic>
        <p:nvPicPr>
          <p:cNvPr id="190" name="Google Shape;190;g29f1a2ba9c4_0_39"/>
          <p:cNvPicPr preferRelativeResize="0"/>
          <p:nvPr/>
        </p:nvPicPr>
        <p:blipFill>
          <a:blip r:embed="rId3">
            <a:alphaModFix/>
          </a:blip>
          <a:stretch>
            <a:fillRect/>
          </a:stretch>
        </p:blipFill>
        <p:spPr>
          <a:xfrm>
            <a:off x="838200" y="2681138"/>
            <a:ext cx="3486150" cy="3495675"/>
          </a:xfrm>
          <a:prstGeom prst="rect">
            <a:avLst/>
          </a:prstGeom>
          <a:noFill/>
          <a:ln>
            <a:noFill/>
          </a:ln>
        </p:spPr>
      </p:pic>
      <p:pic>
        <p:nvPicPr>
          <p:cNvPr id="191" name="Google Shape;191;g29f1a2ba9c4_0_39"/>
          <p:cNvPicPr preferRelativeResize="0"/>
          <p:nvPr/>
        </p:nvPicPr>
        <p:blipFill>
          <a:blip r:embed="rId4">
            <a:alphaModFix/>
          </a:blip>
          <a:stretch>
            <a:fillRect/>
          </a:stretch>
        </p:blipFill>
        <p:spPr>
          <a:xfrm>
            <a:off x="6464900" y="1314450"/>
            <a:ext cx="4888908" cy="4862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9f1a2ba9c4_0_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16x16 game on a 8x8 LED Matrix</a:t>
            </a:r>
            <a:endParaRPr/>
          </a:p>
        </p:txBody>
      </p:sp>
      <p:sp>
        <p:nvSpPr>
          <p:cNvPr id="197" name="Google Shape;197;g29f1a2ba9c4_0_54"/>
          <p:cNvSpPr txBox="1"/>
          <p:nvPr>
            <p:ph idx="1" type="body"/>
          </p:nvPr>
        </p:nvSpPr>
        <p:spPr>
          <a:xfrm>
            <a:off x="838200" y="1825625"/>
            <a:ext cx="52953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b="1" lang="en-US"/>
              <a:t>Multiple Rooms</a:t>
            </a:r>
            <a:endParaRPr/>
          </a:p>
        </p:txBody>
      </p:sp>
      <p:pic>
        <p:nvPicPr>
          <p:cNvPr id="198" name="Google Shape;198;g29f1a2ba9c4_0_54"/>
          <p:cNvPicPr preferRelativeResize="0"/>
          <p:nvPr/>
        </p:nvPicPr>
        <p:blipFill>
          <a:blip r:embed="rId3">
            <a:alphaModFix/>
          </a:blip>
          <a:stretch>
            <a:fillRect/>
          </a:stretch>
        </p:blipFill>
        <p:spPr>
          <a:xfrm>
            <a:off x="838200" y="2652575"/>
            <a:ext cx="3486150" cy="3524250"/>
          </a:xfrm>
          <a:prstGeom prst="rect">
            <a:avLst/>
          </a:prstGeom>
          <a:noFill/>
          <a:ln>
            <a:noFill/>
          </a:ln>
        </p:spPr>
      </p:pic>
      <p:pic>
        <p:nvPicPr>
          <p:cNvPr id="199" name="Google Shape;199;g29f1a2ba9c4_0_54"/>
          <p:cNvPicPr preferRelativeResize="0"/>
          <p:nvPr/>
        </p:nvPicPr>
        <p:blipFill>
          <a:blip r:embed="rId4">
            <a:alphaModFix/>
          </a:blip>
          <a:stretch>
            <a:fillRect/>
          </a:stretch>
        </p:blipFill>
        <p:spPr>
          <a:xfrm>
            <a:off x="6464900" y="1314450"/>
            <a:ext cx="4888908" cy="4862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9f1a2ba9c4_0_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16x16 game on a 8x8 LED Matrix</a:t>
            </a:r>
            <a:endParaRPr/>
          </a:p>
        </p:txBody>
      </p:sp>
      <p:sp>
        <p:nvSpPr>
          <p:cNvPr id="205" name="Google Shape;205;g29f1a2ba9c4_0_61"/>
          <p:cNvSpPr txBox="1"/>
          <p:nvPr>
            <p:ph idx="1" type="body"/>
          </p:nvPr>
        </p:nvSpPr>
        <p:spPr>
          <a:xfrm>
            <a:off x="838200" y="1825625"/>
            <a:ext cx="52953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b="1" lang="en-US"/>
              <a:t>Multiple Rooms</a:t>
            </a:r>
            <a:endParaRPr/>
          </a:p>
        </p:txBody>
      </p:sp>
      <p:pic>
        <p:nvPicPr>
          <p:cNvPr id="206" name="Google Shape;206;g29f1a2ba9c4_0_61"/>
          <p:cNvPicPr preferRelativeResize="0"/>
          <p:nvPr/>
        </p:nvPicPr>
        <p:blipFill>
          <a:blip r:embed="rId3">
            <a:alphaModFix/>
          </a:blip>
          <a:stretch>
            <a:fillRect/>
          </a:stretch>
        </p:blipFill>
        <p:spPr>
          <a:xfrm>
            <a:off x="838200" y="2728775"/>
            <a:ext cx="3486150" cy="3448050"/>
          </a:xfrm>
          <a:prstGeom prst="rect">
            <a:avLst/>
          </a:prstGeom>
          <a:noFill/>
          <a:ln>
            <a:noFill/>
          </a:ln>
        </p:spPr>
      </p:pic>
      <p:pic>
        <p:nvPicPr>
          <p:cNvPr id="207" name="Google Shape;207;g29f1a2ba9c4_0_61"/>
          <p:cNvPicPr preferRelativeResize="0"/>
          <p:nvPr/>
        </p:nvPicPr>
        <p:blipFill>
          <a:blip r:embed="rId4">
            <a:alphaModFix/>
          </a:blip>
          <a:stretch>
            <a:fillRect/>
          </a:stretch>
        </p:blipFill>
        <p:spPr>
          <a:xfrm>
            <a:off x="6464900" y="1314450"/>
            <a:ext cx="4888908" cy="4862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9f1a2ba9c4_0_7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16x16 game on a 8x8 LED Matrix</a:t>
            </a:r>
            <a:endParaRPr/>
          </a:p>
        </p:txBody>
      </p:sp>
      <p:sp>
        <p:nvSpPr>
          <p:cNvPr id="213" name="Google Shape;213;g29f1a2ba9c4_0_74"/>
          <p:cNvSpPr txBox="1"/>
          <p:nvPr>
            <p:ph idx="1" type="body"/>
          </p:nvPr>
        </p:nvSpPr>
        <p:spPr>
          <a:xfrm>
            <a:off x="838200" y="1825625"/>
            <a:ext cx="52953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100"/>
              <a:buNone/>
            </a:pPr>
            <a:r>
              <a:rPr b="1" lang="en-US"/>
              <a:t>Multiple Rooms</a:t>
            </a:r>
            <a:endParaRPr/>
          </a:p>
        </p:txBody>
      </p:sp>
      <p:pic>
        <p:nvPicPr>
          <p:cNvPr id="214" name="Google Shape;214;g29f1a2ba9c4_0_74"/>
          <p:cNvPicPr preferRelativeResize="0"/>
          <p:nvPr/>
        </p:nvPicPr>
        <p:blipFill>
          <a:blip r:embed="rId3">
            <a:alphaModFix/>
          </a:blip>
          <a:stretch>
            <a:fillRect/>
          </a:stretch>
        </p:blipFill>
        <p:spPr>
          <a:xfrm>
            <a:off x="838200" y="2671625"/>
            <a:ext cx="3476625" cy="3505200"/>
          </a:xfrm>
          <a:prstGeom prst="rect">
            <a:avLst/>
          </a:prstGeom>
          <a:noFill/>
          <a:ln>
            <a:noFill/>
          </a:ln>
        </p:spPr>
      </p:pic>
      <p:pic>
        <p:nvPicPr>
          <p:cNvPr id="215" name="Google Shape;215;g29f1a2ba9c4_0_74"/>
          <p:cNvPicPr preferRelativeResize="0"/>
          <p:nvPr/>
        </p:nvPicPr>
        <p:blipFill>
          <a:blip r:embed="rId4">
            <a:alphaModFix/>
          </a:blip>
          <a:stretch>
            <a:fillRect/>
          </a:stretch>
        </p:blipFill>
        <p:spPr>
          <a:xfrm>
            <a:off x="6464900" y="1314450"/>
            <a:ext cx="4888908" cy="4862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fd4dab7b01_1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3D Modeling in Fusion360</a:t>
            </a:r>
            <a:endParaRPr/>
          </a:p>
        </p:txBody>
      </p:sp>
      <p:sp>
        <p:nvSpPr>
          <p:cNvPr id="221" name="Google Shape;221;gfd4dab7b01_1_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2019 - 2020 Course: </a:t>
            </a:r>
            <a:r>
              <a:rPr lang="en-US" u="sng">
                <a:solidFill>
                  <a:schemeClr val="hlink"/>
                </a:solidFill>
                <a:hlinkClick r:id="rId3"/>
              </a:rPr>
              <a:t>https://www.youtube.com/watch?v=c1Eo2ClsUNo&amp;list=PLFglUCrrcNc9SgeOwUdVLGXj5Gal2zP74&amp;index=1</a:t>
            </a:r>
            <a:r>
              <a:rPr lang="en-US"/>
              <a:t> </a:t>
            </a:r>
            <a:endParaRPr/>
          </a:p>
          <a:p>
            <a:pPr indent="-228600" lvl="0" marL="228600" rtl="0" algn="l">
              <a:lnSpc>
                <a:spcPct val="90000"/>
              </a:lnSpc>
              <a:spcBef>
                <a:spcPts val="0"/>
              </a:spcBef>
              <a:spcAft>
                <a:spcPts val="0"/>
              </a:spcAft>
              <a:buClr>
                <a:schemeClr val="dk1"/>
              </a:buClr>
              <a:buSzPts val="2800"/>
              <a:buChar char="•"/>
            </a:pPr>
            <a:r>
              <a:rPr lang="en-US"/>
              <a:t>2020 - 2021</a:t>
            </a:r>
            <a:endParaRPr/>
          </a:p>
          <a:p>
            <a:pPr indent="-406400" lvl="1" marL="914400" rtl="0" algn="l">
              <a:spcBef>
                <a:spcPts val="0"/>
              </a:spcBef>
              <a:spcAft>
                <a:spcPts val="0"/>
              </a:spcAft>
              <a:buSzPts val="2800"/>
              <a:buChar char="•"/>
            </a:pPr>
            <a:r>
              <a:rPr lang="en-US"/>
              <a:t>Course: </a:t>
            </a:r>
            <a:r>
              <a:rPr lang="en-US" u="sng">
                <a:solidFill>
                  <a:schemeClr val="hlink"/>
                </a:solidFill>
                <a:hlinkClick r:id="rId4"/>
              </a:rPr>
              <a:t>https://www.youtube.com/watch?v=0Q7ne7NkmzM&amp;list=PLFglUCrrcNc8-yT_D4yHQ1Xn0mK7rZQo1</a:t>
            </a:r>
            <a:r>
              <a:rPr lang="en-US"/>
              <a:t> </a:t>
            </a:r>
            <a:endParaRPr/>
          </a:p>
          <a:p>
            <a:pPr indent="-406400" lvl="1" marL="914400" rtl="0" algn="l">
              <a:lnSpc>
                <a:spcPct val="90000"/>
              </a:lnSpc>
              <a:spcBef>
                <a:spcPts val="0"/>
              </a:spcBef>
              <a:spcAft>
                <a:spcPts val="0"/>
              </a:spcAft>
              <a:buClr>
                <a:schemeClr val="dk1"/>
              </a:buClr>
              <a:buSzPts val="2800"/>
              <a:buChar char="•"/>
            </a:pPr>
            <a:r>
              <a:rPr lang="en-US"/>
              <a:t>Laboratory: </a:t>
            </a:r>
            <a:r>
              <a:rPr lang="en-US" u="sng">
                <a:solidFill>
                  <a:schemeClr val="hlink"/>
                </a:solidFill>
                <a:hlinkClick r:id="rId5"/>
              </a:rPr>
              <a:t>https://www.youtube.com/watch?v=eAwrP_glbrc&amp;list=PLFglUCrrcNc8UePTEi0YEC8yV1t7EBdCW</a:t>
            </a: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Today’s plan</a:t>
            </a:r>
            <a:endParaRPr/>
          </a:p>
        </p:txBody>
      </p:sp>
      <p:sp>
        <p:nvSpPr>
          <p:cNvPr id="95" name="Google Shape;95;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Getting started</a:t>
            </a:r>
            <a:endParaRPr/>
          </a:p>
          <a:p>
            <a:pPr indent="-406400" lvl="1" marL="914400" rtl="0" algn="l">
              <a:lnSpc>
                <a:spcPct val="90000"/>
              </a:lnSpc>
              <a:spcBef>
                <a:spcPts val="1000"/>
              </a:spcBef>
              <a:spcAft>
                <a:spcPts val="0"/>
              </a:spcAft>
              <a:buSzPts val="2800"/>
              <a:buChar char="•"/>
            </a:pPr>
            <a:r>
              <a:rPr lang="en-US"/>
              <a:t>Homework &amp; Questions</a:t>
            </a:r>
            <a:endParaRPr/>
          </a:p>
          <a:p>
            <a:pPr indent="-406400" lvl="1" marL="914400" rtl="0" algn="l">
              <a:lnSpc>
                <a:spcPct val="90000"/>
              </a:lnSpc>
              <a:spcBef>
                <a:spcPts val="1000"/>
              </a:spcBef>
              <a:spcAft>
                <a:spcPts val="0"/>
              </a:spcAft>
              <a:buSzPts val="2800"/>
              <a:buChar char="•"/>
            </a:pPr>
            <a:r>
              <a:rPr lang="en-US" sz="2400"/>
              <a:t>Short recap from last lab</a:t>
            </a:r>
            <a:endParaRPr sz="2400"/>
          </a:p>
          <a:p>
            <a:pPr indent="-228600" lvl="0" marL="228600" rtl="0" algn="l">
              <a:lnSpc>
                <a:spcPct val="90000"/>
              </a:lnSpc>
              <a:spcBef>
                <a:spcPts val="1000"/>
              </a:spcBef>
              <a:spcAft>
                <a:spcPts val="0"/>
              </a:spcAft>
              <a:buSzPts val="2800"/>
              <a:buChar char="•"/>
            </a:pPr>
            <a:r>
              <a:rPr lang="en-US"/>
              <a:t>LCD - Liquid Crystal Display</a:t>
            </a:r>
            <a:endParaRPr/>
          </a:p>
          <a:p>
            <a:pPr indent="-228600" lvl="0" marL="228600" rtl="0" algn="l">
              <a:lnSpc>
                <a:spcPct val="90000"/>
              </a:lnSpc>
              <a:spcBef>
                <a:spcPts val="1000"/>
              </a:spcBef>
              <a:spcAft>
                <a:spcPts val="0"/>
              </a:spcAft>
              <a:buSzPts val="2800"/>
              <a:buChar char="•"/>
            </a:pPr>
            <a:r>
              <a:rPr lang="en-US"/>
              <a:t>Matrix Project</a:t>
            </a:r>
            <a:endParaRPr/>
          </a:p>
          <a:p>
            <a:pPr indent="-228600" lvl="0" marL="228600" rtl="0" algn="l">
              <a:lnSpc>
                <a:spcPct val="90000"/>
              </a:lnSpc>
              <a:spcBef>
                <a:spcPts val="1000"/>
              </a:spcBef>
              <a:spcAft>
                <a:spcPts val="0"/>
              </a:spcAft>
              <a:buSzPts val="2800"/>
              <a:buChar char="•"/>
            </a:pPr>
            <a:r>
              <a:rPr lang="en-US"/>
              <a:t>3D Modeling (Fusion 360)</a:t>
            </a:r>
            <a:endParaRPr/>
          </a:p>
          <a:p>
            <a:pPr indent="-228600" lvl="0" marL="228600" rtl="0" algn="l">
              <a:lnSpc>
                <a:spcPct val="90000"/>
              </a:lnSpc>
              <a:spcBef>
                <a:spcPts val="1000"/>
              </a:spcBef>
              <a:spcAft>
                <a:spcPts val="0"/>
              </a:spcAft>
              <a:buSzPts val="2800"/>
              <a:buChar char="•"/>
            </a:pPr>
            <a:r>
              <a:rPr lang="en-US"/>
              <a:t>Reading data from a PC / laptop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9f1a2ba9c4_0_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Links</a:t>
            </a:r>
            <a:endParaRPr/>
          </a:p>
        </p:txBody>
      </p:sp>
      <p:sp>
        <p:nvSpPr>
          <p:cNvPr id="227" name="Google Shape;227;g29f1a2ba9c4_0_3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HD44780 Datasheet: </a:t>
            </a:r>
            <a:r>
              <a:rPr lang="en-US" u="sng">
                <a:solidFill>
                  <a:schemeClr val="hlink"/>
                </a:solidFill>
                <a:hlinkClick r:id="rId3"/>
              </a:rPr>
              <a:t>https://www.sparkfun.com/datasheets/LCD/HD44780.pdf</a:t>
            </a:r>
            <a:endParaRPr/>
          </a:p>
          <a:p>
            <a:pPr indent="-228600" lvl="0" marL="228600" rtl="0" algn="l">
              <a:lnSpc>
                <a:spcPct val="90000"/>
              </a:lnSpc>
              <a:spcBef>
                <a:spcPts val="0"/>
              </a:spcBef>
              <a:spcAft>
                <a:spcPts val="0"/>
              </a:spcAft>
              <a:buClr>
                <a:schemeClr val="dk1"/>
              </a:buClr>
              <a:buSzPts val="2800"/>
              <a:buChar char="•"/>
            </a:pPr>
            <a:r>
              <a:rPr lang="en-US"/>
              <a:t>Led Matrix Editor: </a:t>
            </a:r>
            <a:r>
              <a:rPr lang="en-US" u="sng">
                <a:solidFill>
                  <a:schemeClr val="hlink"/>
                </a:solidFill>
                <a:hlinkClick r:id="rId4"/>
              </a:rPr>
              <a:t>https://xantorohara.github.io/led-matrix-editor/</a:t>
            </a:r>
            <a:r>
              <a:rPr lang="en-US"/>
              <a:t> </a:t>
            </a:r>
            <a:endParaRPr/>
          </a:p>
          <a:p>
            <a:pPr indent="-228600" lvl="0" marL="228600" rtl="0" algn="l">
              <a:lnSpc>
                <a:spcPct val="90000"/>
              </a:lnSpc>
              <a:spcBef>
                <a:spcPts val="0"/>
              </a:spcBef>
              <a:spcAft>
                <a:spcPts val="0"/>
              </a:spcAft>
              <a:buClr>
                <a:schemeClr val="dk1"/>
              </a:buClr>
              <a:buSzPts val="2800"/>
              <a:buChar char="•"/>
            </a:pPr>
            <a:r>
              <a:rPr lang="en-US"/>
              <a:t>F Macro for strings: </a:t>
            </a:r>
            <a:r>
              <a:rPr lang="en-US" u="sng">
                <a:solidFill>
                  <a:schemeClr val="hlink"/>
                </a:solidFill>
                <a:hlinkClick r:id="rId5"/>
              </a:rPr>
              <a:t>https://www.baldengineer.com/arduino-f-macro.html</a:t>
            </a:r>
            <a:r>
              <a:rPr lang="en-US"/>
              <a:t> </a:t>
            </a:r>
            <a:endParaRPr/>
          </a:p>
          <a:p>
            <a:pPr indent="-228600" lvl="0" marL="228600" rtl="0" algn="l">
              <a:lnSpc>
                <a:spcPct val="90000"/>
              </a:lnSpc>
              <a:spcBef>
                <a:spcPts val="0"/>
              </a:spcBef>
              <a:spcAft>
                <a:spcPts val="0"/>
              </a:spcAft>
              <a:buClr>
                <a:schemeClr val="dk1"/>
              </a:buClr>
              <a:buSzPts val="2800"/>
              <a:buChar char="•"/>
            </a:pPr>
            <a:r>
              <a:rPr lang="en-US"/>
              <a:t>LCD Char Generator: </a:t>
            </a:r>
            <a:r>
              <a:rPr lang="en-US" u="sng">
                <a:solidFill>
                  <a:schemeClr val="hlink"/>
                </a:solidFill>
                <a:hlinkClick r:id="rId6"/>
              </a:rPr>
              <a:t>https://omerk.github.io/lcdchargen/</a:t>
            </a: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1981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Arduino Uno board</a:t>
            </a:r>
            <a:endParaRPr/>
          </a:p>
        </p:txBody>
      </p:sp>
      <p:pic>
        <p:nvPicPr>
          <p:cNvPr descr="https://lh4.googleusercontent.com/iT0QYXxrvUYg9uuFgGSBAZnELCUPUu1wR3W0E6K7NZ2y0m5PYYvH6tDyL02gfbry7HldGCU-gB_pLoONu74T2NktAJjkDWvs9Upd6qvU_C_axCOekbaQPFaOMPY1y8JAnXwuelHd" id="101" name="Google Shape;101;p3"/>
          <p:cNvPicPr preferRelativeResize="0"/>
          <p:nvPr>
            <p:ph idx="1" type="body"/>
          </p:nvPr>
        </p:nvPicPr>
        <p:blipFill rotWithShape="1">
          <a:blip r:embed="rId3">
            <a:alphaModFix/>
          </a:blip>
          <a:srcRect b="0" l="0" r="0" t="0"/>
          <a:stretch/>
        </p:blipFill>
        <p:spPr>
          <a:xfrm>
            <a:off x="3410596" y="1600201"/>
            <a:ext cx="5370809" cy="45259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9f1a2ba9c4_0_8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About the course: details</a:t>
            </a:r>
            <a:endParaRPr/>
          </a:p>
        </p:txBody>
      </p:sp>
      <p:sp>
        <p:nvSpPr>
          <p:cNvPr id="107" name="Google Shape;107;g29f1a2ba9c4_0_8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800"/>
              <a:buChar char="•"/>
            </a:pPr>
            <a:r>
              <a:rPr lang="en-US"/>
              <a:t>Grading:</a:t>
            </a:r>
            <a:endParaRPr/>
          </a:p>
          <a:p>
            <a:pPr indent="-342900" lvl="1" marL="914400" rtl="0" algn="l">
              <a:lnSpc>
                <a:spcPct val="90000"/>
              </a:lnSpc>
              <a:spcBef>
                <a:spcPts val="1000"/>
              </a:spcBef>
              <a:spcAft>
                <a:spcPts val="0"/>
              </a:spcAft>
              <a:buSzPts val="1800"/>
              <a:buChar char="•"/>
            </a:pPr>
            <a:r>
              <a:rPr lang="en-US"/>
              <a:t>1p laboratory, course and/or relevant extra-curricular activity</a:t>
            </a:r>
            <a:endParaRPr/>
          </a:p>
          <a:p>
            <a:pPr indent="-342900" lvl="1" marL="914400" rtl="0" algn="l">
              <a:lnSpc>
                <a:spcPct val="90000"/>
              </a:lnSpc>
              <a:spcBef>
                <a:spcPts val="1000"/>
              </a:spcBef>
              <a:spcAft>
                <a:spcPts val="0"/>
              </a:spcAft>
              <a:buSzPts val="1800"/>
              <a:buChar char="•"/>
            </a:pPr>
            <a:r>
              <a:rPr lang="en-US"/>
              <a:t>4p weekly homeworks</a:t>
            </a:r>
            <a:endParaRPr/>
          </a:p>
          <a:p>
            <a:pPr indent="-342900" lvl="1" marL="914400" rtl="0" algn="l">
              <a:lnSpc>
                <a:spcPct val="90000"/>
              </a:lnSpc>
              <a:spcBef>
                <a:spcPts val="1000"/>
              </a:spcBef>
              <a:spcAft>
                <a:spcPts val="0"/>
              </a:spcAft>
              <a:buSzPts val="1800"/>
              <a:buChar char="•"/>
            </a:pPr>
            <a:r>
              <a:rPr lang="en-US"/>
              <a:t>2.5p project 1: matrix game (bomberman, tetris etc)</a:t>
            </a:r>
            <a:endParaRPr/>
          </a:p>
          <a:p>
            <a:pPr indent="-342900" lvl="1" marL="914400" rtl="0" algn="l">
              <a:lnSpc>
                <a:spcPct val="90000"/>
              </a:lnSpc>
              <a:spcBef>
                <a:spcPts val="1000"/>
              </a:spcBef>
              <a:spcAft>
                <a:spcPts val="0"/>
              </a:spcAft>
              <a:buSzPts val="1800"/>
              <a:buChar char="•"/>
            </a:pPr>
            <a:r>
              <a:rPr lang="en-US"/>
              <a:t>2.5p project 2: line follower</a:t>
            </a:r>
            <a:endParaRPr/>
          </a:p>
          <a:p>
            <a:pPr indent="-342900" lvl="1" marL="914400" rtl="0" algn="l">
              <a:lnSpc>
                <a:spcPct val="90000"/>
              </a:lnSpc>
              <a:spcBef>
                <a:spcPts val="1000"/>
              </a:spcBef>
              <a:spcAft>
                <a:spcPts val="0"/>
              </a:spcAft>
              <a:buSzPts val="1800"/>
              <a:buChar char="•"/>
            </a:pPr>
            <a:r>
              <a:rPr lang="en-US"/>
              <a:t>1p: bonus (activities and/or anything extra on the ones above)</a:t>
            </a:r>
            <a:endParaRPr/>
          </a:p>
          <a:p>
            <a:pPr indent="-342900" lvl="1" marL="914400" rtl="0" algn="l">
              <a:lnSpc>
                <a:spcPct val="90000"/>
              </a:lnSpc>
              <a:spcBef>
                <a:spcPts val="1000"/>
              </a:spcBef>
              <a:spcAft>
                <a:spcPts val="0"/>
              </a:spcAft>
              <a:buSzPts val="1800"/>
              <a:buChar char="•"/>
            </a:pPr>
            <a:r>
              <a:rPr lang="en-US"/>
              <a:t>Total: 11p</a:t>
            </a:r>
            <a:endParaRPr/>
          </a:p>
        </p:txBody>
      </p:sp>
      <p:sp>
        <p:nvSpPr>
          <p:cNvPr id="108" name="Google Shape;108;g29f1a2ba9c4_0_85"/>
          <p:cNvSpPr txBox="1"/>
          <p:nvPr>
            <p:ph idx="10" type="dt"/>
          </p:nvPr>
        </p:nvSpPr>
        <p:spPr>
          <a:xfrm>
            <a:off x="2790463" y="6356348"/>
            <a:ext cx="2743200" cy="365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1021c638d0b_0_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Liquid Crystal Display </a:t>
            </a:r>
            <a:endParaRPr/>
          </a:p>
        </p:txBody>
      </p:sp>
      <p:sp>
        <p:nvSpPr>
          <p:cNvPr id="114" name="Google Shape;114;g1021c638d0b_0_2"/>
          <p:cNvSpPr txBox="1"/>
          <p:nvPr>
            <p:ph idx="1" type="body"/>
          </p:nvPr>
        </p:nvSpPr>
        <p:spPr>
          <a:xfrm>
            <a:off x="838200" y="1825625"/>
            <a:ext cx="52197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rPr lang="en-US" sz="2000">
                <a:latin typeface="Arial"/>
                <a:ea typeface="Arial"/>
                <a:cs typeface="Arial"/>
                <a:sym typeface="Arial"/>
              </a:rPr>
              <a:t>Liquid Crystal Display(LCDs) provide a cost effective way to put a text output unit for a microcontroller. As we have seen in the previous tutorial, LEDs or 7 Segments do not have the flexibility to display informative messages. This display has 2 lines and can display 16 characters on each line. Nonetheless, when it is interfaced with the microcontroller, we can scroll the messages with software to display information which is more than 16 characters in length.</a:t>
            </a:r>
            <a:endParaRPr sz="2000">
              <a:latin typeface="Arial"/>
              <a:ea typeface="Arial"/>
              <a:cs typeface="Arial"/>
              <a:sym typeface="Arial"/>
            </a:endParaRPr>
          </a:p>
          <a:p>
            <a:pPr indent="0" lvl="0" marL="0" rtl="0" algn="l">
              <a:lnSpc>
                <a:spcPct val="115000"/>
              </a:lnSpc>
              <a:spcBef>
                <a:spcPts val="0"/>
              </a:spcBef>
              <a:spcAft>
                <a:spcPts val="0"/>
              </a:spcAft>
              <a:buSzPts val="1100"/>
              <a:buNone/>
            </a:pPr>
            <a:r>
              <a:t/>
            </a:r>
            <a:endParaRPr sz="20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000">
                <a:latin typeface="Arial"/>
                <a:ea typeface="Arial"/>
                <a:cs typeface="Arial"/>
                <a:sym typeface="Arial"/>
              </a:rPr>
              <a:t>This is a </a:t>
            </a:r>
            <a:r>
              <a:rPr b="1" lang="en-US" sz="2000">
                <a:latin typeface="Arial"/>
                <a:ea typeface="Arial"/>
                <a:cs typeface="Arial"/>
                <a:sym typeface="Arial"/>
              </a:rPr>
              <a:t>character lcd</a:t>
            </a:r>
            <a:r>
              <a:rPr lang="en-US" sz="2000">
                <a:latin typeface="Arial"/>
                <a:ea typeface="Arial"/>
                <a:cs typeface="Arial"/>
                <a:sym typeface="Arial"/>
              </a:rPr>
              <a:t>.</a:t>
            </a:r>
            <a:r>
              <a:rPr b="1" lang="en-US" sz="2000">
                <a:latin typeface="Arial"/>
                <a:ea typeface="Arial"/>
                <a:cs typeface="Arial"/>
                <a:sym typeface="Arial"/>
              </a:rPr>
              <a:t> </a:t>
            </a:r>
            <a:endParaRPr sz="2000">
              <a:latin typeface="Arial"/>
              <a:ea typeface="Arial"/>
              <a:cs typeface="Arial"/>
              <a:sym typeface="Arial"/>
            </a:endParaRPr>
          </a:p>
          <a:p>
            <a:pPr indent="-50800" lvl="0" marL="228600" rtl="0" algn="l">
              <a:lnSpc>
                <a:spcPct val="90000"/>
              </a:lnSpc>
              <a:spcBef>
                <a:spcPts val="1000"/>
              </a:spcBef>
              <a:spcAft>
                <a:spcPts val="0"/>
              </a:spcAft>
              <a:buClr>
                <a:schemeClr val="dk1"/>
              </a:buClr>
              <a:buSzPts val="2800"/>
              <a:buNone/>
            </a:pPr>
            <a:r>
              <a:t/>
            </a:r>
            <a:endParaRPr sz="2000"/>
          </a:p>
          <a:p>
            <a:pPr indent="-50800" lvl="0" marL="228600" rtl="0" algn="l">
              <a:lnSpc>
                <a:spcPct val="90000"/>
              </a:lnSpc>
              <a:spcBef>
                <a:spcPts val="1000"/>
              </a:spcBef>
              <a:spcAft>
                <a:spcPts val="0"/>
              </a:spcAft>
              <a:buClr>
                <a:schemeClr val="dk1"/>
              </a:buClr>
              <a:buSzPts val="2800"/>
              <a:buNone/>
            </a:pPr>
            <a:r>
              <a:t/>
            </a:r>
            <a:endParaRPr sz="2000"/>
          </a:p>
        </p:txBody>
      </p:sp>
      <p:pic>
        <p:nvPicPr>
          <p:cNvPr id="115" name="Google Shape;115;g1021c638d0b_0_2"/>
          <p:cNvPicPr preferRelativeResize="0"/>
          <p:nvPr/>
        </p:nvPicPr>
        <p:blipFill rotWithShape="1">
          <a:blip r:embed="rId3">
            <a:alphaModFix/>
          </a:blip>
          <a:srcRect b="0" l="0" r="0" t="0"/>
          <a:stretch/>
        </p:blipFill>
        <p:spPr>
          <a:xfrm>
            <a:off x="6170250" y="1919275"/>
            <a:ext cx="5715000" cy="3019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021c638d0b_0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Liquid Crystal Display </a:t>
            </a:r>
            <a:endParaRPr/>
          </a:p>
        </p:txBody>
      </p:sp>
      <p:sp>
        <p:nvSpPr>
          <p:cNvPr id="121" name="Google Shape;121;g1021c638d0b_0_10"/>
          <p:cNvSpPr txBox="1"/>
          <p:nvPr>
            <p:ph idx="1" type="body"/>
          </p:nvPr>
        </p:nvSpPr>
        <p:spPr>
          <a:xfrm>
            <a:off x="786200" y="1799625"/>
            <a:ext cx="10844700" cy="146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700">
                <a:latin typeface="Arial"/>
                <a:ea typeface="Arial"/>
                <a:cs typeface="Arial"/>
                <a:sym typeface="Arial"/>
              </a:rPr>
              <a:t>The Display Controller takes commands and data from an external microcontroller and drives the LCD panel </a:t>
            </a:r>
            <a:r>
              <a:rPr b="1" lang="en-US" sz="1700">
                <a:latin typeface="Arial"/>
                <a:ea typeface="Arial"/>
                <a:cs typeface="Arial"/>
                <a:sym typeface="Arial"/>
              </a:rPr>
              <a:t>(LCDP)</a:t>
            </a:r>
            <a:r>
              <a:rPr lang="en-US" sz="1700">
                <a:latin typeface="Arial"/>
                <a:ea typeface="Arial"/>
                <a:cs typeface="Arial"/>
                <a:sym typeface="Arial"/>
              </a:rPr>
              <a:t>. It takes an ASCII value as input and generates a pattern for the dot matrix. E.g., to display letter 'B', it takes its value </a:t>
            </a:r>
            <a:r>
              <a:rPr b="1" lang="en-US" sz="1700">
                <a:latin typeface="Arial"/>
                <a:ea typeface="Arial"/>
                <a:cs typeface="Arial"/>
                <a:sym typeface="Arial"/>
              </a:rPr>
              <a:t>0X42(hex)</a:t>
            </a:r>
            <a:r>
              <a:rPr lang="en-US" sz="1700">
                <a:latin typeface="Arial"/>
                <a:ea typeface="Arial"/>
                <a:cs typeface="Arial"/>
                <a:sym typeface="Arial"/>
              </a:rPr>
              <a:t> or </a:t>
            </a:r>
            <a:r>
              <a:rPr b="1" lang="en-US" sz="1700">
                <a:latin typeface="Arial"/>
                <a:ea typeface="Arial"/>
                <a:cs typeface="Arial"/>
                <a:sym typeface="Arial"/>
              </a:rPr>
              <a:t>66(dec)</a:t>
            </a:r>
            <a:r>
              <a:rPr lang="en-US" sz="1700">
                <a:latin typeface="Arial"/>
                <a:ea typeface="Arial"/>
                <a:cs typeface="Arial"/>
                <a:sym typeface="Arial"/>
              </a:rPr>
              <a:t> decodes it into a dot matrix of 5x7 as shown below. </a:t>
            </a:r>
            <a:r>
              <a:rPr lang="en-US" sz="1700" u="sng">
                <a:solidFill>
                  <a:schemeClr val="hlink"/>
                </a:solidFill>
                <a:latin typeface="Arial"/>
                <a:ea typeface="Arial"/>
                <a:cs typeface="Arial"/>
                <a:sym typeface="Arial"/>
                <a:hlinkClick r:id="rId3"/>
              </a:rPr>
              <a:t>https://www.asciitable.com/</a:t>
            </a:r>
            <a:r>
              <a:rPr lang="en-US" sz="1700">
                <a:latin typeface="Arial"/>
                <a:ea typeface="Arial"/>
                <a:cs typeface="Arial"/>
                <a:sym typeface="Arial"/>
              </a:rPr>
              <a:t> </a:t>
            </a:r>
            <a:endParaRPr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700">
              <a:latin typeface="Arial"/>
              <a:ea typeface="Arial"/>
              <a:cs typeface="Arial"/>
              <a:sym typeface="Arial"/>
            </a:endParaRPr>
          </a:p>
          <a:p>
            <a:pPr indent="-50800" lvl="0" marL="228600" rtl="0" algn="l">
              <a:lnSpc>
                <a:spcPct val="90000"/>
              </a:lnSpc>
              <a:spcBef>
                <a:spcPts val="1200"/>
              </a:spcBef>
              <a:spcAft>
                <a:spcPts val="0"/>
              </a:spcAft>
              <a:buClr>
                <a:schemeClr val="dk1"/>
              </a:buClr>
              <a:buSzPts val="2800"/>
              <a:buNone/>
            </a:pPr>
            <a:r>
              <a:t/>
            </a:r>
            <a:endParaRPr sz="3400"/>
          </a:p>
          <a:p>
            <a:pPr indent="-50800" lvl="0" marL="228600" rtl="0" algn="l">
              <a:lnSpc>
                <a:spcPct val="90000"/>
              </a:lnSpc>
              <a:spcBef>
                <a:spcPts val="1000"/>
              </a:spcBef>
              <a:spcAft>
                <a:spcPts val="0"/>
              </a:spcAft>
              <a:buClr>
                <a:schemeClr val="dk1"/>
              </a:buClr>
              <a:buSzPts val="2800"/>
              <a:buNone/>
            </a:pPr>
            <a:r>
              <a:t/>
            </a:r>
            <a:endParaRPr sz="3400"/>
          </a:p>
        </p:txBody>
      </p:sp>
      <p:pic>
        <p:nvPicPr>
          <p:cNvPr id="122" name="Google Shape;122;g1021c638d0b_0_10"/>
          <p:cNvPicPr preferRelativeResize="0"/>
          <p:nvPr/>
        </p:nvPicPr>
        <p:blipFill rotWithShape="1">
          <a:blip r:embed="rId4">
            <a:alphaModFix/>
          </a:blip>
          <a:srcRect b="0" l="0" r="0" t="0"/>
          <a:stretch/>
        </p:blipFill>
        <p:spPr>
          <a:xfrm>
            <a:off x="957150" y="3585075"/>
            <a:ext cx="1771650" cy="2419350"/>
          </a:xfrm>
          <a:prstGeom prst="rect">
            <a:avLst/>
          </a:prstGeom>
          <a:noFill/>
          <a:ln>
            <a:noFill/>
          </a:ln>
        </p:spPr>
      </p:pic>
      <p:pic>
        <p:nvPicPr>
          <p:cNvPr id="123" name="Google Shape;123;g1021c638d0b_0_10"/>
          <p:cNvPicPr preferRelativeResize="0"/>
          <p:nvPr/>
        </p:nvPicPr>
        <p:blipFill rotWithShape="1">
          <a:blip r:embed="rId5">
            <a:alphaModFix/>
          </a:blip>
          <a:srcRect b="0" l="0" r="0" t="0"/>
          <a:stretch/>
        </p:blipFill>
        <p:spPr>
          <a:xfrm>
            <a:off x="3715588" y="3494575"/>
            <a:ext cx="7915275" cy="260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021c638d0b_0_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Graphical LCDs</a:t>
            </a:r>
            <a:endParaRPr/>
          </a:p>
        </p:txBody>
      </p:sp>
      <p:sp>
        <p:nvSpPr>
          <p:cNvPr id="129" name="Google Shape;129;g1021c638d0b_0_73"/>
          <p:cNvSpPr txBox="1"/>
          <p:nvPr>
            <p:ph idx="1" type="body"/>
          </p:nvPr>
        </p:nvSpPr>
        <p:spPr>
          <a:xfrm>
            <a:off x="786200" y="1799625"/>
            <a:ext cx="6827400" cy="43347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1000"/>
              </a:spcBef>
              <a:spcAft>
                <a:spcPts val="0"/>
              </a:spcAft>
              <a:buClr>
                <a:schemeClr val="dk1"/>
              </a:buClr>
              <a:buSzPts val="1100"/>
              <a:buNone/>
            </a:pPr>
            <a:r>
              <a:rPr lang="en-US" sz="3400"/>
              <a:t>The graphical LCD has one big grid of pixels (in this case 128x64 of them) - It can display text but its best at displaying images. Graphical LCDs tend to be larger, more expensive, difficult to use and need many more pins because of the complexity added.</a:t>
            </a:r>
            <a:endParaRPr sz="3400"/>
          </a:p>
          <a:p>
            <a:pPr indent="-50800" lvl="0" marL="228600" rtl="0" algn="l">
              <a:lnSpc>
                <a:spcPct val="90000"/>
              </a:lnSpc>
              <a:spcBef>
                <a:spcPts val="1000"/>
              </a:spcBef>
              <a:spcAft>
                <a:spcPts val="0"/>
              </a:spcAft>
              <a:buClr>
                <a:schemeClr val="dk1"/>
              </a:buClr>
              <a:buSzPts val="1100"/>
              <a:buFont typeface="Arial"/>
              <a:buNone/>
            </a:pPr>
            <a:r>
              <a:rPr lang="en-US" sz="3400"/>
              <a:t>We will be using character LCDs.</a:t>
            </a:r>
            <a:endParaRPr sz="3400"/>
          </a:p>
          <a:p>
            <a:pPr indent="-50800" lvl="0" marL="228600" rtl="0" algn="l">
              <a:lnSpc>
                <a:spcPct val="90000"/>
              </a:lnSpc>
              <a:spcBef>
                <a:spcPts val="1000"/>
              </a:spcBef>
              <a:spcAft>
                <a:spcPts val="0"/>
              </a:spcAft>
              <a:buClr>
                <a:schemeClr val="dk1"/>
              </a:buClr>
              <a:buSzPts val="1100"/>
              <a:buFont typeface="Arial"/>
              <a:buNone/>
            </a:pPr>
            <a:r>
              <a:t/>
            </a:r>
            <a:endParaRPr sz="3400"/>
          </a:p>
          <a:p>
            <a:pPr indent="-50800" lvl="0" marL="228600" rtl="0" algn="l">
              <a:lnSpc>
                <a:spcPct val="90000"/>
              </a:lnSpc>
              <a:spcBef>
                <a:spcPts val="1000"/>
              </a:spcBef>
              <a:spcAft>
                <a:spcPts val="0"/>
              </a:spcAft>
              <a:buClr>
                <a:schemeClr val="dk1"/>
              </a:buClr>
              <a:buSzPts val="2800"/>
              <a:buNone/>
            </a:pPr>
            <a:r>
              <a:t/>
            </a:r>
            <a:endParaRPr sz="3400"/>
          </a:p>
        </p:txBody>
      </p:sp>
      <p:pic>
        <p:nvPicPr>
          <p:cNvPr id="130" name="Google Shape;130;g1021c638d0b_0_73"/>
          <p:cNvPicPr preferRelativeResize="0"/>
          <p:nvPr/>
        </p:nvPicPr>
        <p:blipFill rotWithShape="1">
          <a:blip r:embed="rId3">
            <a:alphaModFix/>
          </a:blip>
          <a:srcRect b="0" l="0" r="0" t="0"/>
          <a:stretch/>
        </p:blipFill>
        <p:spPr>
          <a:xfrm>
            <a:off x="7807500" y="1338425"/>
            <a:ext cx="4384500" cy="3288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021c638d0b_0_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What’s driving it?</a:t>
            </a:r>
            <a:endParaRPr/>
          </a:p>
        </p:txBody>
      </p:sp>
      <p:sp>
        <p:nvSpPr>
          <p:cNvPr id="136" name="Google Shape;136;g1021c638d0b_0_31"/>
          <p:cNvSpPr txBox="1"/>
          <p:nvPr>
            <p:ph idx="1" type="body"/>
          </p:nvPr>
        </p:nvSpPr>
        <p:spPr>
          <a:xfrm>
            <a:off x="786200" y="1799625"/>
            <a:ext cx="10473600" cy="2748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None/>
            </a:pPr>
            <a:r>
              <a:t/>
            </a:r>
            <a:endParaRPr sz="1700">
              <a:latin typeface="Arial"/>
              <a:ea typeface="Arial"/>
              <a:cs typeface="Arial"/>
              <a:sym typeface="Arial"/>
            </a:endParaRPr>
          </a:p>
          <a:p>
            <a:pPr indent="0" lvl="0" marL="0" rtl="0" algn="l">
              <a:lnSpc>
                <a:spcPct val="115000"/>
              </a:lnSpc>
              <a:spcBef>
                <a:spcPts val="0"/>
              </a:spcBef>
              <a:spcAft>
                <a:spcPts val="0"/>
              </a:spcAft>
              <a:buSzPts val="1100"/>
              <a:buNone/>
            </a:pPr>
            <a:r>
              <a:rPr lang="en-US" sz="1700">
                <a:latin typeface="Arial"/>
                <a:ea typeface="Arial"/>
                <a:cs typeface="Arial"/>
                <a:sym typeface="Arial"/>
              </a:rPr>
              <a:t>The LCD is a simple device to use but the internal details are complex. Most of the 16x2 LCDs use a </a:t>
            </a:r>
            <a:r>
              <a:rPr b="1" lang="en-US" sz="1700">
                <a:latin typeface="Arial"/>
                <a:ea typeface="Arial"/>
                <a:cs typeface="Arial"/>
                <a:sym typeface="Arial"/>
              </a:rPr>
              <a:t>Hitachi HD44780</a:t>
            </a:r>
            <a:r>
              <a:rPr lang="en-US" sz="1700">
                <a:latin typeface="Arial"/>
                <a:ea typeface="Arial"/>
                <a:cs typeface="Arial"/>
                <a:sym typeface="Arial"/>
              </a:rPr>
              <a:t> or a compatible controller. Yes, a microcontroller is present inside a Liquid crystal display.</a:t>
            </a:r>
            <a:endParaRPr sz="1700">
              <a:latin typeface="Arial"/>
              <a:ea typeface="Arial"/>
              <a:cs typeface="Arial"/>
              <a:sym typeface="Arial"/>
            </a:endParaRPr>
          </a:p>
          <a:p>
            <a:pPr indent="0" lvl="0" marL="0" rtl="0" algn="l">
              <a:lnSpc>
                <a:spcPct val="115000"/>
              </a:lnSpc>
              <a:spcBef>
                <a:spcPts val="1200"/>
              </a:spcBef>
              <a:spcAft>
                <a:spcPts val="0"/>
              </a:spcAft>
              <a:buSzPts val="1100"/>
              <a:buNone/>
            </a:pPr>
            <a:r>
              <a:rPr lang="en-US" sz="1700">
                <a:latin typeface="Arial"/>
                <a:ea typeface="Arial"/>
                <a:cs typeface="Arial"/>
                <a:sym typeface="Arial"/>
              </a:rPr>
              <a:t>The Hitachi HD44780 LCD controller is an alphanumeric dot matrix liquid crystal display (LCD) controller developed by Hitachi in the 1980s. The character set of the controller includes ASCII characters, Japanese Kana characters, and some symbols in two 28 character lines. Using an extension driver, the device can display up to 80 characters.[1] The HD44780 is one of the most popular character LCDs ever made, with numerous third-party displays using its 16-pin interface and instruction set for compatibility. Let’s check the datasheet out: </a:t>
            </a:r>
            <a:r>
              <a:rPr lang="en-US" sz="1700" u="sng">
                <a:solidFill>
                  <a:schemeClr val="hlink"/>
                </a:solidFill>
                <a:latin typeface="Arial"/>
                <a:ea typeface="Arial"/>
                <a:cs typeface="Arial"/>
                <a:sym typeface="Arial"/>
                <a:hlinkClick r:id="rId3"/>
              </a:rPr>
              <a:t>https://www.sparkfun.com/datasheets/LCD/HD44780.pdf</a:t>
            </a:r>
            <a:r>
              <a:rPr lang="en-US" sz="1700">
                <a:latin typeface="Arial"/>
                <a:ea typeface="Arial"/>
                <a:cs typeface="Arial"/>
                <a:sym typeface="Arial"/>
              </a:rPr>
              <a:t> </a:t>
            </a:r>
            <a:endParaRPr sz="1700">
              <a:latin typeface="Arial"/>
              <a:ea typeface="Arial"/>
              <a:cs typeface="Arial"/>
              <a:sym typeface="Arial"/>
            </a:endParaRPr>
          </a:p>
          <a:p>
            <a:pPr indent="-50800" lvl="0" marL="228600" rtl="0" algn="l">
              <a:lnSpc>
                <a:spcPct val="90000"/>
              </a:lnSpc>
              <a:spcBef>
                <a:spcPts val="1200"/>
              </a:spcBef>
              <a:spcAft>
                <a:spcPts val="0"/>
              </a:spcAft>
              <a:buClr>
                <a:schemeClr val="dk1"/>
              </a:buClr>
              <a:buSzPts val="2800"/>
              <a:buNone/>
            </a:pPr>
            <a:r>
              <a:t/>
            </a:r>
            <a:endParaRPr sz="3400"/>
          </a:p>
          <a:p>
            <a:pPr indent="-50800" lvl="0" marL="228600" rtl="0" algn="l">
              <a:lnSpc>
                <a:spcPct val="90000"/>
              </a:lnSpc>
              <a:spcBef>
                <a:spcPts val="1000"/>
              </a:spcBef>
              <a:spcAft>
                <a:spcPts val="0"/>
              </a:spcAft>
              <a:buClr>
                <a:schemeClr val="dk1"/>
              </a:buClr>
              <a:buSzPts val="2800"/>
              <a:buNone/>
            </a:pPr>
            <a:r>
              <a:t/>
            </a:r>
            <a:endParaRPr sz="3400"/>
          </a:p>
        </p:txBody>
      </p:sp>
      <p:pic>
        <p:nvPicPr>
          <p:cNvPr id="137" name="Google Shape;137;g1021c638d0b_0_31"/>
          <p:cNvPicPr preferRelativeResize="0"/>
          <p:nvPr/>
        </p:nvPicPr>
        <p:blipFill rotWithShape="1">
          <a:blip r:embed="rId4">
            <a:alphaModFix/>
          </a:blip>
          <a:srcRect b="0" l="0" r="0" t="0"/>
          <a:stretch/>
        </p:blipFill>
        <p:spPr>
          <a:xfrm>
            <a:off x="7754600" y="4911050"/>
            <a:ext cx="3505200" cy="1495425"/>
          </a:xfrm>
          <a:prstGeom prst="rect">
            <a:avLst/>
          </a:prstGeom>
          <a:noFill/>
          <a:ln>
            <a:noFill/>
          </a:ln>
        </p:spPr>
      </p:pic>
      <p:pic>
        <p:nvPicPr>
          <p:cNvPr id="138" name="Google Shape;138;g1021c638d0b_0_31"/>
          <p:cNvPicPr preferRelativeResize="0"/>
          <p:nvPr/>
        </p:nvPicPr>
        <p:blipFill rotWithShape="1">
          <a:blip r:embed="rId5">
            <a:alphaModFix/>
          </a:blip>
          <a:srcRect b="0" l="0" r="0" t="0"/>
          <a:stretch/>
        </p:blipFill>
        <p:spPr>
          <a:xfrm>
            <a:off x="663150" y="4911050"/>
            <a:ext cx="6510696" cy="1495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021c638d0b_0_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Liquid Crystal Display </a:t>
            </a:r>
            <a:endParaRPr/>
          </a:p>
        </p:txBody>
      </p:sp>
      <p:sp>
        <p:nvSpPr>
          <p:cNvPr id="144" name="Google Shape;144;g1021c638d0b_0_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A close up of a clock&#10;&#10;Description generated with low confidence" id="145" name="Google Shape;145;g1021c638d0b_0_20"/>
          <p:cNvPicPr preferRelativeResize="0"/>
          <p:nvPr/>
        </p:nvPicPr>
        <p:blipFill rotWithShape="1">
          <a:blip r:embed="rId3">
            <a:alphaModFix/>
          </a:blip>
          <a:srcRect b="0" l="0" r="0" t="0"/>
          <a:stretch/>
        </p:blipFill>
        <p:spPr>
          <a:xfrm>
            <a:off x="906450" y="2031075"/>
            <a:ext cx="5829300" cy="3276600"/>
          </a:xfrm>
          <a:prstGeom prst="rect">
            <a:avLst/>
          </a:prstGeom>
          <a:noFill/>
          <a:ln>
            <a:noFill/>
          </a:ln>
        </p:spPr>
      </p:pic>
      <p:graphicFrame>
        <p:nvGraphicFramePr>
          <p:cNvPr id="146" name="Google Shape;146;g1021c638d0b_0_20"/>
          <p:cNvGraphicFramePr/>
          <p:nvPr/>
        </p:nvGraphicFramePr>
        <p:xfrm>
          <a:off x="7488800" y="508000"/>
          <a:ext cx="3000000" cy="3000000"/>
        </p:xfrm>
        <a:graphic>
          <a:graphicData uri="http://schemas.openxmlformats.org/drawingml/2006/table">
            <a:tbl>
              <a:tblPr>
                <a:noFill/>
                <a:tableStyleId>{1BF60477-94D4-4DFE-9191-9CF1C6916DCC}</a:tableStyleId>
              </a:tblPr>
              <a:tblGrid>
                <a:gridCol w="872075"/>
                <a:gridCol w="3582450"/>
              </a:tblGrid>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VSS (1)</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Ground</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VDD (2)</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5V</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V0 (3)</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Contrast adjustment </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RS (4)</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Register Select. RS=LOW: Command, RS=HIGH: Data</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RW (5)</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Read/Write (R/W). RW=LOW: Write, RW=HIGH: Read (In most applications reading from the HD44780 makes no sense. In that case this pin can be permanently connected to ground and no io pins need to be allocated to steer it.)</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E (6)</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Clock (Enable). Falling edge triggered</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D0 (7)</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Bit 0 (Not used in 4-bit operation)</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D1 (8)</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Bit 1 (Not used in 4-bit operation)</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D2 (9)</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Bit 2 (Not used in 4-bit operation)</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D3 (10)</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Bit 3 (Not used in 4-bit operation)</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D4 (11)</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Bit 4</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D5 (12)</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Bit 5</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D6 (13)</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Bit 6</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D7 (14)</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Bit 7</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A (15)</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Backlight Anode(+)</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7500">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K (16)</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US" sz="1100" u="none" cap="none" strike="noStrike"/>
                        <a:t>BackLight Cathode(-)</a:t>
                      </a:r>
                      <a:endParaRPr sz="11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96C5E0EFD45A41BAE1930261B7EAAC" ma:contentTypeVersion="11" ma:contentTypeDescription="Create a new document." ma:contentTypeScope="" ma:versionID="35d6d7855d28db84f5b73fd926aa502c">
  <xsd:schema xmlns:xsd="http://www.w3.org/2001/XMLSchema" xmlns:xs="http://www.w3.org/2001/XMLSchema" xmlns:p="http://schemas.microsoft.com/office/2006/metadata/properties" xmlns:ns2="01e14256-7e3b-40de-a164-22bb769e3f96" xmlns:ns3="87b9a8d8-25bc-48b3-af1a-2a071e6b1cb5" targetNamespace="http://schemas.microsoft.com/office/2006/metadata/properties" ma:root="true" ma:fieldsID="8afa6d38e439abdafbc25d2d86e08843" ns2:_="" ns3:_="">
    <xsd:import namespace="01e14256-7e3b-40de-a164-22bb769e3f96"/>
    <xsd:import namespace="87b9a8d8-25bc-48b3-af1a-2a071e6b1c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14256-7e3b-40de-a164-22bb769e3f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b9a8d8-25bc-48b3-af1a-2a071e6b1c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6b23c82-b81d-4624-a0e7-e005bfe2a524}" ma:internalName="TaxCatchAll" ma:showField="CatchAllData" ma:web="87b9a8d8-25bc-48b3-af1a-2a071e6b1cb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7b9a8d8-25bc-48b3-af1a-2a071e6b1cb5" xsi:nil="true"/>
    <lcf76f155ced4ddcb4097134ff3c332f xmlns="01e14256-7e3b-40de-a164-22bb769e3f9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516A5FB-9D9E-4D71-8822-188BE68D631F}"/>
</file>

<file path=customXml/itemProps2.xml><?xml version="1.0" encoding="utf-8"?>
<ds:datastoreItem xmlns:ds="http://schemas.openxmlformats.org/officeDocument/2006/customXml" ds:itemID="{12F3AFBC-B868-46F0-BC0A-1A84729AC5FC}"/>
</file>

<file path=customXml/itemProps3.xml><?xml version="1.0" encoding="utf-8"?>
<ds:datastoreItem xmlns:ds="http://schemas.openxmlformats.org/officeDocument/2006/customXml" ds:itemID="{A1D1F718-48D4-443E-A39B-6FA65D53E3E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Andrei Dumitriu</dc:creator>
  <dcterms:created xsi:type="dcterms:W3CDTF">2019-10-29T18:21:13Z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0x010100C596C5E0EFD45A41BAE1930261B7EAAC</vt:lpwstr>
  </property>
</Properties>
</file>